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85" r:id="rId23"/>
    <p:sldId id="286" r:id="rId24"/>
    <p:sldId id="287" r:id="rId25"/>
    <p:sldId id="288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Have you used a standard Function generator before?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Abstain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2.3529411764705882E-2</c:v>
                </c:pt>
                <c:pt idx="1">
                  <c:v>0.97058823529411764</c:v>
                </c:pt>
                <c:pt idx="2">
                  <c:v>5.8823529411764705E-3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Have you used a standard Function generator before?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Abstain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2.35E-2</c:v>
                </c:pt>
                <c:pt idx="1">
                  <c:v>0.97060000000000002</c:v>
                </c:pt>
                <c:pt idx="2">
                  <c:v>5.8999999999999999E-3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Perception of function gen’s importance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dPt>
            <c:idx val="3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C8-47DD-B11E-9B1A10075D38}"/>
              </c:ext>
            </c:extLst>
          </c:dPt>
          <c:dPt>
            <c:idx val="4"/>
            <c:bubble3D val="0"/>
            <c:spPr>
              <a:solidFill>
                <a:schemeClr val="accent5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AC8-47DD-B11E-9B1A10075D38}"/>
              </c:ext>
            </c:extLst>
          </c:dPt>
          <c:cat>
            <c:strRef>
              <c:f>Sheet1!$A$2:$A$6</c:f>
              <c:strCache>
                <c:ptCount val="5"/>
                <c:pt idx="0">
                  <c:v>Very important</c:v>
                </c:pt>
                <c:pt idx="1">
                  <c:v>important</c:v>
                </c:pt>
                <c:pt idx="2">
                  <c:v>a little important</c:v>
                </c:pt>
                <c:pt idx="3">
                  <c:v>not important at all</c:v>
                </c:pt>
                <c:pt idx="4">
                  <c:v>abstain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0.45290000000000002</c:v>
                </c:pt>
                <c:pt idx="1">
                  <c:v>0.3412</c:v>
                </c:pt>
                <c:pt idx="2">
                  <c:v>1.7600000000000001E-2</c:v>
                </c:pt>
                <c:pt idx="3">
                  <c:v>7.0599999999999996E-2</c:v>
                </c:pt>
                <c:pt idx="4">
                  <c:v>0.1176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Perception of function gen’s importance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dPt>
            <c:idx val="3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664-4C55-ADF7-5961C8DC3D3D}"/>
              </c:ext>
            </c:extLst>
          </c:dPt>
          <c:dPt>
            <c:idx val="4"/>
            <c:bubble3D val="0"/>
            <c:spPr>
              <a:solidFill>
                <a:schemeClr val="accent5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664-4C55-ADF7-5961C8DC3D3D}"/>
              </c:ext>
            </c:extLst>
          </c:dPt>
          <c:cat>
            <c:strRef>
              <c:f>Sheet1!$A$2:$A$6</c:f>
              <c:strCache>
                <c:ptCount val="5"/>
                <c:pt idx="0">
                  <c:v>Very important</c:v>
                </c:pt>
                <c:pt idx="1">
                  <c:v>important</c:v>
                </c:pt>
                <c:pt idx="2">
                  <c:v>a little important</c:v>
                </c:pt>
                <c:pt idx="3">
                  <c:v>not important at all</c:v>
                </c:pt>
                <c:pt idx="4">
                  <c:v>abstain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0.5</c:v>
                </c:pt>
                <c:pt idx="1">
                  <c:v>0.31180000000000002</c:v>
                </c:pt>
                <c:pt idx="2">
                  <c:v>5.8999999999999999E-3</c:v>
                </c:pt>
                <c:pt idx="3">
                  <c:v>0</c:v>
                </c:pt>
                <c:pt idx="4">
                  <c:v>0.18240000000000001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Perception of function gen’s importance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dPt>
            <c:idx val="3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22-4A94-BE60-E30436AF249C}"/>
              </c:ext>
            </c:extLst>
          </c:dPt>
          <c:dPt>
            <c:idx val="4"/>
            <c:bubble3D val="0"/>
            <c:spPr>
              <a:solidFill>
                <a:schemeClr val="accent5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722-4A94-BE60-E30436AF249C}"/>
              </c:ext>
            </c:extLst>
          </c:dPt>
          <c:cat>
            <c:strRef>
              <c:f>Sheet1!$A$2:$A$6</c:f>
              <c:strCache>
                <c:ptCount val="5"/>
                <c:pt idx="0">
                  <c:v>Very important</c:v>
                </c:pt>
                <c:pt idx="1">
                  <c:v>important</c:v>
                </c:pt>
                <c:pt idx="2">
                  <c:v>a little important</c:v>
                </c:pt>
                <c:pt idx="3">
                  <c:v>not important at all</c:v>
                </c:pt>
                <c:pt idx="4">
                  <c:v>abstain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0.50590000000000002</c:v>
                </c:pt>
                <c:pt idx="1">
                  <c:v>0.35289999999999999</c:v>
                </c:pt>
                <c:pt idx="2">
                  <c:v>7.0599999999999996E-2</c:v>
                </c:pt>
                <c:pt idx="3">
                  <c:v>3.5299999999999998E-2</c:v>
                </c:pt>
                <c:pt idx="4">
                  <c:v>3.5299999999999998E-2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Perception of function gen’s importance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dPt>
            <c:idx val="3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6B6-4F12-A172-669893ADA95F}"/>
              </c:ext>
            </c:extLst>
          </c:dPt>
          <c:dPt>
            <c:idx val="4"/>
            <c:bubble3D val="0"/>
            <c:spPr>
              <a:solidFill>
                <a:schemeClr val="accent5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6B6-4F12-A172-669893ADA95F}"/>
              </c:ext>
            </c:extLst>
          </c:dPt>
          <c:cat>
            <c:strRef>
              <c:f>Sheet1!$A$2:$A$6</c:f>
              <c:strCache>
                <c:ptCount val="5"/>
                <c:pt idx="0">
                  <c:v>Very important</c:v>
                </c:pt>
                <c:pt idx="1">
                  <c:v>important</c:v>
                </c:pt>
                <c:pt idx="2">
                  <c:v>a little important</c:v>
                </c:pt>
                <c:pt idx="3">
                  <c:v>not important at all</c:v>
                </c:pt>
                <c:pt idx="4">
                  <c:v>abstain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0.4824</c:v>
                </c:pt>
                <c:pt idx="1">
                  <c:v>0.37059999999999998</c:v>
                </c:pt>
                <c:pt idx="2">
                  <c:v>8.2400000000000001E-2</c:v>
                </c:pt>
                <c:pt idx="3">
                  <c:v>3.5299999999999998E-2</c:v>
                </c:pt>
                <c:pt idx="4">
                  <c:v>2.9399999999999999E-2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Perception of function gen’s importance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10-4250-983E-8AD322FA8103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10-4250-983E-8AD322FA810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10-4250-983E-8AD322FA8103}"/>
              </c:ext>
            </c:extLst>
          </c:dPt>
          <c:dPt>
            <c:idx val="3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CF-458E-99AB-03BED6A08A26}"/>
              </c:ext>
            </c:extLst>
          </c:dPt>
          <c:dPt>
            <c:idx val="4"/>
            <c:bubble3D val="0"/>
            <c:spPr>
              <a:solidFill>
                <a:schemeClr val="accent5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9CF-458E-99AB-03BED6A08A26}"/>
              </c:ext>
            </c:extLst>
          </c:dPt>
          <c:cat>
            <c:strRef>
              <c:f>Sheet1!$A$2:$A$6</c:f>
              <c:strCache>
                <c:ptCount val="5"/>
                <c:pt idx="0">
                  <c:v>Very important</c:v>
                </c:pt>
                <c:pt idx="1">
                  <c:v>important</c:v>
                </c:pt>
                <c:pt idx="2">
                  <c:v>a little important</c:v>
                </c:pt>
                <c:pt idx="3">
                  <c:v>not important at all</c:v>
                </c:pt>
                <c:pt idx="4">
                  <c:v>abstain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0.61180000000000001</c:v>
                </c:pt>
                <c:pt idx="1">
                  <c:v>0.37059999999999998</c:v>
                </c:pt>
                <c:pt idx="2">
                  <c:v>0</c:v>
                </c:pt>
                <c:pt idx="3">
                  <c:v>0</c:v>
                </c:pt>
                <c:pt idx="4">
                  <c:v>1.7600000000000001E-2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5-4770-94AB-F4D6AD26E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1DDB7-9781-48B5-A767-111856174B99}" type="datetimeFigureOut">
              <a:rPr lang="en-US" smtClean="0"/>
              <a:t>24-Sep-16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603C0-0422-4719-9C54-999FB8D1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2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lahat</a:t>
            </a:r>
            <a:r>
              <a:rPr lang="en-US" baseline="0" dirty="0"/>
              <a:t> ng panelist,  The listen part is composed of a software program. It is a Windows Form Application mainly to create a windows forms user interface written in C# programming language. Okay </a:t>
            </a:r>
            <a:r>
              <a:rPr lang="en-US" baseline="0" dirty="0" err="1"/>
              <a:t>po</a:t>
            </a:r>
            <a:r>
              <a:rPr lang="en-US" baseline="0" dirty="0"/>
              <a:t>, </a:t>
            </a:r>
            <a:r>
              <a:rPr lang="en-US" baseline="0" dirty="0" err="1"/>
              <a:t>ngayon</a:t>
            </a:r>
            <a:r>
              <a:rPr lang="en-US" baseline="0" dirty="0"/>
              <a:t> </a:t>
            </a:r>
            <a:r>
              <a:rPr lang="en-US" baseline="0" dirty="0" err="1"/>
              <a:t>ipepresent</a:t>
            </a:r>
            <a:r>
              <a:rPr lang="en-US" baseline="0" dirty="0"/>
              <a:t> </a:t>
            </a:r>
            <a:r>
              <a:rPr lang="en-US" baseline="0" dirty="0" err="1"/>
              <a:t>ko</a:t>
            </a:r>
            <a:r>
              <a:rPr lang="en-US" baseline="0" dirty="0"/>
              <a:t> </a:t>
            </a:r>
            <a:r>
              <a:rPr lang="en-US" baseline="0" dirty="0" err="1"/>
              <a:t>naman</a:t>
            </a:r>
            <a:r>
              <a:rPr lang="en-US" baseline="0" dirty="0"/>
              <a:t> </a:t>
            </a:r>
            <a:r>
              <a:rPr lang="en-US" baseline="0" dirty="0" err="1"/>
              <a:t>po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inyo</a:t>
            </a:r>
            <a:r>
              <a:rPr lang="en-US" baseline="0" dirty="0"/>
              <a:t> kung </a:t>
            </a:r>
            <a:r>
              <a:rPr lang="en-US" baseline="0" dirty="0" err="1"/>
              <a:t>papaanno</a:t>
            </a:r>
            <a:r>
              <a:rPr lang="en-US" baseline="0" dirty="0"/>
              <a:t> </a:t>
            </a:r>
            <a:r>
              <a:rPr lang="en-US" baseline="0" dirty="0" err="1"/>
              <a:t>ang</a:t>
            </a:r>
            <a:r>
              <a:rPr lang="en-US" baseline="0" dirty="0"/>
              <a:t> </a:t>
            </a:r>
            <a:r>
              <a:rPr lang="en-US" baseline="0" dirty="0" err="1"/>
              <a:t>aming</a:t>
            </a:r>
            <a:r>
              <a:rPr lang="en-US" baseline="0" dirty="0"/>
              <a:t> software program mag work. next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2602-7F1E-476A-A7DB-6C37C577A3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0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</a:t>
            </a:r>
            <a:r>
              <a:rPr lang="en-US" dirty="0" err="1"/>
              <a:t>po</a:t>
            </a:r>
            <a:r>
              <a:rPr lang="en-US" dirty="0"/>
              <a:t>, so lets focus on how</a:t>
            </a:r>
            <a:r>
              <a:rPr lang="en-US" baseline="0" dirty="0"/>
              <a:t> we will set up our </a:t>
            </a:r>
            <a:r>
              <a:rPr lang="en-US" baseline="0" dirty="0" err="1"/>
              <a:t>GenOsc</a:t>
            </a:r>
            <a:r>
              <a:rPr lang="en-US" baseline="0" dirty="0"/>
              <a:t>/Function Generator and Oscilloscope. There are two sets of buttons, Configuration and Controls.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2602-7F1E-476A-A7DB-6C37C577A3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4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24-Sep-16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24-Sep-16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24-Sep-16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7426" y="2279374"/>
            <a:ext cx="36006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GenOsc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7426" y="3782578"/>
            <a:ext cx="4354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function generator + oscilloscope</a:t>
            </a:r>
          </a:p>
        </p:txBody>
      </p:sp>
    </p:spTree>
    <p:extLst>
      <p:ext uri="{BB962C8B-B14F-4D97-AF65-F5344CB8AC3E}">
        <p14:creationId xmlns:p14="http://schemas.microsoft.com/office/powerpoint/2010/main" val="2688449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7464" y="795130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Encourages learning</a:t>
            </a:r>
          </a:p>
        </p:txBody>
      </p:sp>
      <p:pic>
        <p:nvPicPr>
          <p:cNvPr id="4" name="Picture 2" descr="Image result for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78" y="1803974"/>
            <a:ext cx="7023888" cy="46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3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901445226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228535" y="167809"/>
            <a:ext cx="98443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 using GenOsc, were you encouraged</a:t>
            </a:r>
          </a:p>
          <a:p>
            <a:pPr algn="ctr"/>
            <a:r>
              <a:rPr lang="en-US" sz="20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further explore and utilize a </a:t>
            </a:r>
            <a:r>
              <a:rPr lang="en-US" sz="2000" b="1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Function Generator </a:t>
            </a:r>
            <a:r>
              <a:rPr lang="en-US" sz="20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experiment with circuits?</a:t>
            </a:r>
            <a:endParaRPr lang="en-US" sz="2000" b="0" cap="none" spc="0" dirty="0">
              <a:ln w="0"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59338" y="2936135"/>
            <a:ext cx="4459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Very encouraged | 50.59%</a:t>
            </a:r>
          </a:p>
        </p:txBody>
      </p:sp>
      <p:sp>
        <p:nvSpPr>
          <p:cNvPr id="9" name="Rectangle 8"/>
          <p:cNvSpPr/>
          <p:nvPr/>
        </p:nvSpPr>
        <p:spPr>
          <a:xfrm>
            <a:off x="7359338" y="3397800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Encouraged | 35.29%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9338" y="3859465"/>
            <a:ext cx="4459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A little encouraged | 7.06%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9337" y="4321130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Not encouraged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 at all| 3.53%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9337" y="4782795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Abstain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| 3.53%</a:t>
            </a:r>
          </a:p>
        </p:txBody>
      </p:sp>
    </p:spTree>
    <p:extLst>
      <p:ext uri="{BB962C8B-B14F-4D97-AF65-F5344CB8AC3E}">
        <p14:creationId xmlns:p14="http://schemas.microsoft.com/office/powerpoint/2010/main" val="365640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076430624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598832" y="167809"/>
            <a:ext cx="91037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 using GenOsc, were you encouraged</a:t>
            </a:r>
          </a:p>
          <a:p>
            <a:pPr algn="ctr"/>
            <a:r>
              <a:rPr lang="en-US" sz="20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further explore and utilize an </a:t>
            </a:r>
            <a:r>
              <a:rPr lang="en-US" sz="2000" b="1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Oscilloscope </a:t>
            </a:r>
            <a:r>
              <a:rPr lang="en-US" sz="20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experiment with circuits?</a:t>
            </a:r>
            <a:endParaRPr lang="en-US" sz="2000" b="0" cap="none" spc="0" dirty="0">
              <a:ln w="0"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59338" y="2936135"/>
            <a:ext cx="4459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Very encouraged | 48.24%</a:t>
            </a:r>
          </a:p>
        </p:txBody>
      </p:sp>
      <p:sp>
        <p:nvSpPr>
          <p:cNvPr id="9" name="Rectangle 8"/>
          <p:cNvSpPr/>
          <p:nvPr/>
        </p:nvSpPr>
        <p:spPr>
          <a:xfrm>
            <a:off x="7359338" y="3397800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Encouraged | 37.06%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9338" y="3859465"/>
            <a:ext cx="4459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A little encouraged | 8.24%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9337" y="4321130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Not encouraged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 at all| 3.53%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9337" y="4782795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Abstain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| 2.94%</a:t>
            </a:r>
          </a:p>
        </p:txBody>
      </p:sp>
    </p:spTree>
    <p:extLst>
      <p:ext uri="{BB962C8B-B14F-4D97-AF65-F5344CB8AC3E}">
        <p14:creationId xmlns:p14="http://schemas.microsoft.com/office/powerpoint/2010/main" val="405306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04833573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2125765" y="311201"/>
            <a:ext cx="77764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effective is GenOsc as a learning equipment?</a:t>
            </a:r>
            <a:endParaRPr lang="en-US" sz="2400" b="0" cap="none" spc="0" dirty="0">
              <a:ln w="0"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59338" y="2936135"/>
            <a:ext cx="4459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Very effective | 61.18%</a:t>
            </a:r>
          </a:p>
        </p:txBody>
      </p:sp>
      <p:sp>
        <p:nvSpPr>
          <p:cNvPr id="9" name="Rectangle 8"/>
          <p:cNvSpPr/>
          <p:nvPr/>
        </p:nvSpPr>
        <p:spPr>
          <a:xfrm>
            <a:off x="7359338" y="3397800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Effective | 37.06%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9338" y="3859465"/>
            <a:ext cx="44596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A little effective | 0%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9337" y="4321130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Not effective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 at all| 0%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9337" y="4782795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Abstain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| 1.76%</a:t>
            </a:r>
          </a:p>
        </p:txBody>
      </p:sp>
    </p:spTree>
    <p:extLst>
      <p:ext uri="{BB962C8B-B14F-4D97-AF65-F5344CB8AC3E}">
        <p14:creationId xmlns:p14="http://schemas.microsoft.com/office/powerpoint/2010/main" val="198342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2" t="4695" r="7308" b="5916"/>
          <a:stretch/>
        </p:blipFill>
        <p:spPr>
          <a:xfrm>
            <a:off x="3697730" y="106017"/>
            <a:ext cx="4929436" cy="65725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7434" y="2707515"/>
            <a:ext cx="6017994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Behind the scene</a:t>
            </a:r>
          </a:p>
        </p:txBody>
      </p:sp>
    </p:spTree>
    <p:extLst>
      <p:ext uri="{BB962C8B-B14F-4D97-AF65-F5344CB8AC3E}">
        <p14:creationId xmlns:p14="http://schemas.microsoft.com/office/powerpoint/2010/main" val="295590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iz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658" y="2135083"/>
            <a:ext cx="2427154" cy="188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5" y="1470306"/>
            <a:ext cx="3732773" cy="23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00383" y="4462150"/>
            <a:ext cx="30396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800" dirty="0"/>
              <a:t>- wave selection</a:t>
            </a:r>
          </a:p>
          <a:p>
            <a:r>
              <a:rPr lang="en-PH" sz="2800" dirty="0"/>
              <a:t>- frequency</a:t>
            </a:r>
          </a:p>
          <a:p>
            <a:r>
              <a:rPr lang="en-PH" sz="2800" dirty="0"/>
              <a:t>- duty cycle</a:t>
            </a:r>
          </a:p>
          <a:p>
            <a:endParaRPr lang="en-PH" sz="2800" dirty="0"/>
          </a:p>
        </p:txBody>
      </p:sp>
      <p:pic>
        <p:nvPicPr>
          <p:cNvPr id="5" name="Picture 6" descr="Image result for binary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63" y="1813732"/>
            <a:ext cx="4482067" cy="25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6735" y="185531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1) Send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5604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35" y="185531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2) Generate PWM and feed into a LPF </a:t>
            </a:r>
          </a:p>
        </p:txBody>
      </p:sp>
      <p:pic>
        <p:nvPicPr>
          <p:cNvPr id="3" name="Picture 2" descr="Image result for giz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77" y="2326532"/>
            <a:ext cx="2427154" cy="188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740110" y="3383003"/>
            <a:ext cx="2588455" cy="49064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2" descr="Image result for RC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654" y="2506703"/>
            <a:ext cx="30765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W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6"/>
          <a:stretch/>
        </p:blipFill>
        <p:spPr bwMode="auto">
          <a:xfrm>
            <a:off x="4255284" y="2326532"/>
            <a:ext cx="3362325" cy="89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2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35" y="185531"/>
            <a:ext cx="6077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3) Fine tuning thru a control circuit</a:t>
            </a:r>
          </a:p>
        </p:txBody>
      </p:sp>
      <p:pic>
        <p:nvPicPr>
          <p:cNvPr id="3" name="Picture 2" descr="Image result for RC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1" y="2755437"/>
            <a:ext cx="30765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756067" y="3386412"/>
            <a:ext cx="2588455" cy="49064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9535" t="2094" b="21004"/>
          <a:stretch/>
        </p:blipFill>
        <p:spPr>
          <a:xfrm>
            <a:off x="8203299" y="2527699"/>
            <a:ext cx="2748547" cy="3137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22" y="1516510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35" y="185531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4) Output Waveform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7436" r="42205" b="8308"/>
          <a:stretch/>
        </p:blipFill>
        <p:spPr>
          <a:xfrm>
            <a:off x="186739" y="1024596"/>
            <a:ext cx="5284763" cy="2349304"/>
          </a:xfrm>
          <a:prstGeom prst="rect">
            <a:avLst/>
          </a:prstGeom>
        </p:spPr>
      </p:pic>
      <p:pic>
        <p:nvPicPr>
          <p:cNvPr id="4" name="Picture 2" descr="Image result for breadboard with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797" y="3120684"/>
            <a:ext cx="23812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644726" y="3482926"/>
            <a:ext cx="6147582" cy="2076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6" name="Straight Connector 5"/>
          <p:cNvCxnSpPr/>
          <p:nvPr/>
        </p:nvCxnSpPr>
        <p:spPr>
          <a:xfrm>
            <a:off x="1434905" y="2602523"/>
            <a:ext cx="1223889" cy="1378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20837" y="2574388"/>
            <a:ext cx="1223889" cy="243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1"/>
          </p:cNvCxnSpPr>
          <p:nvPr/>
        </p:nvCxnSpPr>
        <p:spPr>
          <a:xfrm>
            <a:off x="1434905" y="2602523"/>
            <a:ext cx="1209821" cy="1918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14" y="371123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2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35" y="185531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5) Input Waveform</a:t>
            </a:r>
          </a:p>
        </p:txBody>
      </p:sp>
      <p:pic>
        <p:nvPicPr>
          <p:cNvPr id="3" name="Picture 2" descr="Image result for breadboard with compon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0" y="3511929"/>
            <a:ext cx="23812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889586" y="3823761"/>
            <a:ext cx="4754880" cy="176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7436" r="42205" b="8308"/>
          <a:stretch/>
        </p:blipFill>
        <p:spPr>
          <a:xfrm>
            <a:off x="6814472" y="937540"/>
            <a:ext cx="5284763" cy="2349304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6762304" y="2824956"/>
            <a:ext cx="1937239" cy="99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814472" y="2867159"/>
            <a:ext cx="1899138" cy="185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</p:cNvCxnSpPr>
          <p:nvPr/>
        </p:nvCxnSpPr>
        <p:spPr>
          <a:xfrm flipV="1">
            <a:off x="6762304" y="2824956"/>
            <a:ext cx="1989407" cy="276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3"/>
          </p:cNvCxnSpPr>
          <p:nvPr/>
        </p:nvCxnSpPr>
        <p:spPr>
          <a:xfrm flipV="1">
            <a:off x="7644466" y="2824956"/>
            <a:ext cx="1069144" cy="1880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45" y="3730711"/>
            <a:ext cx="24384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2" t="4695" r="7308" b="5916"/>
          <a:stretch/>
        </p:blipFill>
        <p:spPr>
          <a:xfrm>
            <a:off x="3655526" y="148221"/>
            <a:ext cx="4929436" cy="65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3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35" y="185531"/>
            <a:ext cx="554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6) Receiving adaptation circuit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9" y="4553131"/>
            <a:ext cx="3105150" cy="1952625"/>
          </a:xfrm>
          <a:prstGeom prst="rect">
            <a:avLst/>
          </a:prstGeom>
        </p:spPr>
      </p:pic>
      <p:pic>
        <p:nvPicPr>
          <p:cNvPr id="4" name="Picture 3" descr="Image result for giz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42" y="4553131"/>
            <a:ext cx="2427154" cy="188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949883" y="5248328"/>
            <a:ext cx="2588455" cy="49064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7" t="57292" r="739" b="13958"/>
          <a:stretch/>
        </p:blipFill>
        <p:spPr>
          <a:xfrm>
            <a:off x="1212579" y="1250877"/>
            <a:ext cx="10063062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735" y="185531"/>
            <a:ext cx="441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7) Data communication</a:t>
            </a:r>
          </a:p>
        </p:txBody>
      </p:sp>
      <p:pic>
        <p:nvPicPr>
          <p:cNvPr id="6" name="Picture 5" descr="Image result for giz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5" y="2576273"/>
            <a:ext cx="2427154" cy="188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44754" y="2329308"/>
            <a:ext cx="3732773" cy="23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binary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288" y="2254923"/>
            <a:ext cx="4482067" cy="25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0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1105" r="261" b="1553"/>
          <a:stretch/>
        </p:blipFill>
        <p:spPr>
          <a:xfrm>
            <a:off x="1055076" y="464234"/>
            <a:ext cx="10410093" cy="5936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3526" y="3187124"/>
            <a:ext cx="5163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uxton Sketch" panose="03080500000500000004" pitchFamily="66" charset="0"/>
              </a:rPr>
              <a:t>Windows Form Application</a:t>
            </a:r>
            <a:br>
              <a:rPr lang="en-US" sz="3600" dirty="0">
                <a:latin typeface="Buxton Sketch" panose="03080500000500000004" pitchFamily="66" charset="0"/>
              </a:rPr>
            </a:br>
            <a:r>
              <a:rPr lang="en-US" sz="3600" dirty="0">
                <a:latin typeface="Buxton Sketch" panose="03080500000500000004" pitchFamily="66" charset="0"/>
              </a:rPr>
              <a:t>              Visual C#</a:t>
            </a:r>
          </a:p>
        </p:txBody>
      </p:sp>
    </p:spTree>
    <p:extLst>
      <p:ext uri="{BB962C8B-B14F-4D97-AF65-F5344CB8AC3E}">
        <p14:creationId xmlns:p14="http://schemas.microsoft.com/office/powerpoint/2010/main" val="272766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70"/>
          <a:stretch/>
        </p:blipFill>
        <p:spPr>
          <a:xfrm>
            <a:off x="4881561" y="0"/>
            <a:ext cx="2743200" cy="601862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472356" y="3246854"/>
            <a:ext cx="1028701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39010" y="4246980"/>
            <a:ext cx="1028701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439026" y="5485228"/>
            <a:ext cx="1028701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018177" y="3242091"/>
            <a:ext cx="1028701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4018178" y="4247829"/>
            <a:ext cx="1028701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962406" y="5542380"/>
            <a:ext cx="1028701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477405" y="1722796"/>
            <a:ext cx="737183" cy="666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4277732" y="1739864"/>
            <a:ext cx="769147" cy="594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608" y="1761283"/>
            <a:ext cx="359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Wave button selections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14588" y="1794589"/>
            <a:ext cx="3397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Sample Wave Pictures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230" y="2912675"/>
            <a:ext cx="3672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Frequency </a:t>
            </a:r>
            <a:r>
              <a:rPr lang="en-US" sz="2800" dirty="0" err="1">
                <a:solidFill>
                  <a:srgbClr val="002060"/>
                </a:solidFill>
              </a:rPr>
              <a:t>Trackbar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         </a:t>
            </a:r>
            <a:r>
              <a:rPr lang="en-US" sz="1600" dirty="0">
                <a:solidFill>
                  <a:srgbClr val="002060"/>
                </a:solidFill>
              </a:rPr>
              <a:t>(0.1Hz - 100Hz)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0404" y="3051919"/>
            <a:ext cx="3390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Frequency Text Label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0779" y="4097578"/>
            <a:ext cx="3043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Duty Cycle </a:t>
            </a:r>
            <a:r>
              <a:rPr lang="en-US" sz="2800" dirty="0" err="1">
                <a:solidFill>
                  <a:srgbClr val="002060"/>
                </a:solidFill>
              </a:rPr>
              <a:t>Trackbar</a:t>
            </a: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               (0% - 100%)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8044" y="5142270"/>
            <a:ext cx="32912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      Start Button</a:t>
            </a:r>
          </a:p>
          <a:p>
            <a:r>
              <a:rPr lang="en-US" dirty="0">
                <a:solidFill>
                  <a:srgbClr val="002060"/>
                </a:solidFill>
              </a:rPr>
              <a:t>(Initialize connection to Arduino)    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5699" y="5325627"/>
            <a:ext cx="32912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       Restart Button</a:t>
            </a:r>
          </a:p>
          <a:p>
            <a:r>
              <a:rPr lang="en-US" dirty="0">
                <a:solidFill>
                  <a:srgbClr val="002060"/>
                </a:solidFill>
              </a:rPr>
              <a:t>    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91107" y="5959469"/>
            <a:ext cx="329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       Stop Button</a:t>
            </a:r>
          </a:p>
          <a:p>
            <a:r>
              <a:rPr lang="en-US" sz="1600" dirty="0">
                <a:solidFill>
                  <a:srgbClr val="002060"/>
                </a:solidFill>
              </a:rPr>
              <a:t>(Close the connection to Arduino)      </a:t>
            </a:r>
          </a:p>
        </p:txBody>
      </p:sp>
      <p:sp>
        <p:nvSpPr>
          <p:cNvPr id="33" name="Up Arrow 32"/>
          <p:cNvSpPr/>
          <p:nvPr/>
        </p:nvSpPr>
        <p:spPr>
          <a:xfrm>
            <a:off x="6176502" y="5706689"/>
            <a:ext cx="182352" cy="3215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386761" y="4097578"/>
            <a:ext cx="3390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Duty Cycle Text Label</a:t>
            </a:r>
          </a:p>
        </p:txBody>
      </p:sp>
    </p:spTree>
    <p:extLst>
      <p:ext uri="{BB962C8B-B14F-4D97-AF65-F5344CB8AC3E}">
        <p14:creationId xmlns:p14="http://schemas.microsoft.com/office/powerpoint/2010/main" val="255171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600075"/>
            <a:ext cx="7315200" cy="4710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34524" y="880872"/>
            <a:ext cx="253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Instantaneous</a:t>
            </a:r>
          </a:p>
          <a:p>
            <a:r>
              <a:rPr lang="en-US" sz="2400" dirty="0">
                <a:solidFill>
                  <a:srgbClr val="002060"/>
                </a:solidFill>
              </a:rPr>
              <a:t>Voltage reading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8505824" y="4305300"/>
            <a:ext cx="1495425" cy="7239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53550" y="4973492"/>
            <a:ext cx="23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Time Division Selection</a:t>
            </a:r>
          </a:p>
        </p:txBody>
      </p:sp>
      <p:sp>
        <p:nvSpPr>
          <p:cNvPr id="13" name="Curved Right Arrow 12"/>
          <p:cNvSpPr/>
          <p:nvPr/>
        </p:nvSpPr>
        <p:spPr>
          <a:xfrm>
            <a:off x="1466851" y="5048250"/>
            <a:ext cx="647700" cy="95410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4551" y="5665989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Zoom Toggle</a:t>
            </a:r>
          </a:p>
        </p:txBody>
      </p:sp>
      <p:sp>
        <p:nvSpPr>
          <p:cNvPr id="10" name="Curved Down Arrow 9"/>
          <p:cNvSpPr/>
          <p:nvPr/>
        </p:nvSpPr>
        <p:spPr>
          <a:xfrm>
            <a:off x="8810625" y="120777"/>
            <a:ext cx="1495425" cy="7239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5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542925"/>
            <a:ext cx="8086725" cy="5962650"/>
          </a:xfrm>
          <a:prstGeom prst="rect">
            <a:avLst/>
          </a:prstGeom>
        </p:spPr>
      </p:pic>
      <p:sp>
        <p:nvSpPr>
          <p:cNvPr id="7" name="Curved Up Arrow 6"/>
          <p:cNvSpPr/>
          <p:nvPr/>
        </p:nvSpPr>
        <p:spPr>
          <a:xfrm rot="10800000">
            <a:off x="1123950" y="190500"/>
            <a:ext cx="1752598" cy="4476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571500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This is me.</a:t>
            </a:r>
          </a:p>
        </p:txBody>
      </p:sp>
    </p:spTree>
    <p:extLst>
      <p:ext uri="{BB962C8B-B14F-4D97-AF65-F5344CB8AC3E}">
        <p14:creationId xmlns:p14="http://schemas.microsoft.com/office/powerpoint/2010/main" val="2294100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GenOsc</a:t>
            </a:r>
          </a:p>
        </p:txBody>
      </p:sp>
    </p:spTree>
    <p:extLst>
      <p:ext uri="{BB962C8B-B14F-4D97-AF65-F5344CB8AC3E}">
        <p14:creationId xmlns:p14="http://schemas.microsoft.com/office/powerpoint/2010/main" val="54997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3449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8556" y="2928730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Why build GenOsc?</a:t>
            </a:r>
          </a:p>
        </p:txBody>
      </p:sp>
    </p:spTree>
    <p:extLst>
      <p:ext uri="{BB962C8B-B14F-4D97-AF65-F5344CB8AC3E}">
        <p14:creationId xmlns:p14="http://schemas.microsoft.com/office/powerpoint/2010/main" val="410732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wiss kni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12" y="1713187"/>
            <a:ext cx="6667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3311" y="689112"/>
            <a:ext cx="212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148417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car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48" y="2354868"/>
            <a:ext cx="569595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5500" y="1219199"/>
            <a:ext cx="5511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Equipment-to-student ratio</a:t>
            </a:r>
          </a:p>
        </p:txBody>
      </p:sp>
    </p:spTree>
    <p:extLst>
      <p:ext uri="{BB962C8B-B14F-4D97-AF65-F5344CB8AC3E}">
        <p14:creationId xmlns:p14="http://schemas.microsoft.com/office/powerpoint/2010/main" val="24443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60075294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482328" y="167809"/>
            <a:ext cx="113367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you used a function generator before?</a:t>
            </a:r>
          </a:p>
        </p:txBody>
      </p:sp>
      <p:sp>
        <p:nvSpPr>
          <p:cNvPr id="6" name="Rectangle 5"/>
          <p:cNvSpPr/>
          <p:nvPr/>
        </p:nvSpPr>
        <p:spPr>
          <a:xfrm>
            <a:off x="7200765" y="2601642"/>
            <a:ext cx="30989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317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Yes | 4.12%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765" y="3612610"/>
            <a:ext cx="32223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317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No | 95.29%</a:t>
            </a:r>
          </a:p>
        </p:txBody>
      </p:sp>
      <p:sp>
        <p:nvSpPr>
          <p:cNvPr id="8" name="Rectangle 7"/>
          <p:cNvSpPr/>
          <p:nvPr/>
        </p:nvSpPr>
        <p:spPr>
          <a:xfrm>
            <a:off x="7200765" y="4623579"/>
            <a:ext cx="4094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317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Abstain | 0.59%</a:t>
            </a:r>
          </a:p>
        </p:txBody>
      </p:sp>
    </p:spTree>
    <p:extLst>
      <p:ext uri="{BB962C8B-B14F-4D97-AF65-F5344CB8AC3E}">
        <p14:creationId xmlns:p14="http://schemas.microsoft.com/office/powerpoint/2010/main" val="302652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92256507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133951" y="167809"/>
            <a:ext cx="100335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you used an oscilloscope before?</a:t>
            </a:r>
          </a:p>
        </p:txBody>
      </p:sp>
      <p:sp>
        <p:nvSpPr>
          <p:cNvPr id="6" name="Rectangle 5"/>
          <p:cNvSpPr/>
          <p:nvPr/>
        </p:nvSpPr>
        <p:spPr>
          <a:xfrm>
            <a:off x="7200765" y="2601642"/>
            <a:ext cx="30989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317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Yes | 2.35%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765" y="3612610"/>
            <a:ext cx="32223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317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No | 97.06%</a:t>
            </a:r>
          </a:p>
        </p:txBody>
      </p:sp>
      <p:sp>
        <p:nvSpPr>
          <p:cNvPr id="8" name="Rectangle 7"/>
          <p:cNvSpPr/>
          <p:nvPr/>
        </p:nvSpPr>
        <p:spPr>
          <a:xfrm>
            <a:off x="7200765" y="4623579"/>
            <a:ext cx="4094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317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Abstain | 0.59%</a:t>
            </a:r>
          </a:p>
        </p:txBody>
      </p:sp>
    </p:spTree>
    <p:extLst>
      <p:ext uri="{BB962C8B-B14F-4D97-AF65-F5344CB8AC3E}">
        <p14:creationId xmlns:p14="http://schemas.microsoft.com/office/powerpoint/2010/main" val="256597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40772308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991293" y="167809"/>
            <a:ext cx="103188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Perception of function gen’s importance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9338" y="2936135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Very important | 45.29%</a:t>
            </a:r>
          </a:p>
        </p:txBody>
      </p:sp>
      <p:sp>
        <p:nvSpPr>
          <p:cNvPr id="9" name="Rectangle 8"/>
          <p:cNvSpPr/>
          <p:nvPr/>
        </p:nvSpPr>
        <p:spPr>
          <a:xfrm>
            <a:off x="7359338" y="3397800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Important | 34.12%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9338" y="3859465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A little Important | 1.76%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9337" y="4321130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Not i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mportant at all| 7.06%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9337" y="4782795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Abstain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| 11.76%</a:t>
            </a:r>
          </a:p>
        </p:txBody>
      </p:sp>
    </p:spTree>
    <p:extLst>
      <p:ext uri="{BB962C8B-B14F-4D97-AF65-F5344CB8AC3E}">
        <p14:creationId xmlns:p14="http://schemas.microsoft.com/office/powerpoint/2010/main" val="159853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88352685"/>
              </p:ext>
            </p:extLst>
          </p:nvPr>
        </p:nvGraphicFramePr>
        <p:xfrm>
          <a:off x="610023" y="1003699"/>
          <a:ext cx="7646573" cy="468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048201" y="167809"/>
            <a:ext cx="102050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Perception of oscilloscope’s importance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9338" y="2936135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Very important | 50%</a:t>
            </a:r>
          </a:p>
        </p:txBody>
      </p:sp>
      <p:sp>
        <p:nvSpPr>
          <p:cNvPr id="9" name="Rectangle 8"/>
          <p:cNvSpPr/>
          <p:nvPr/>
        </p:nvSpPr>
        <p:spPr>
          <a:xfrm>
            <a:off x="7359338" y="3397800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</a:rPr>
              <a:t>Important | 31.18%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59338" y="3859465"/>
            <a:ext cx="41407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A little Important | 0.59%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9337" y="4321130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Not i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mportant at all| 0%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9337" y="4782795"/>
            <a:ext cx="48326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</a:rPr>
              <a:t>Abstain</a:t>
            </a:r>
            <a:r>
              <a:rPr lang="en-US" sz="2400" b="1" cap="none" spc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| 18.24%</a:t>
            </a:r>
          </a:p>
        </p:txBody>
      </p:sp>
    </p:spTree>
    <p:extLst>
      <p:ext uri="{BB962C8B-B14F-4D97-AF65-F5344CB8AC3E}">
        <p14:creationId xmlns:p14="http://schemas.microsoft.com/office/powerpoint/2010/main" val="6829648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340</TotalTime>
  <Words>454</Words>
  <Application>Microsoft Office PowerPoint</Application>
  <PresentationFormat>Widescreen</PresentationFormat>
  <Paragraphs>83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Buxton Sketch</vt:lpstr>
      <vt:lpstr>Calibri</vt:lpstr>
      <vt:lpstr>Century Gothic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GenOsc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21</cp:revision>
  <dcterms:created xsi:type="dcterms:W3CDTF">2016-09-22T13:36:10Z</dcterms:created>
  <dcterms:modified xsi:type="dcterms:W3CDTF">2016-09-24T03:33:45Z</dcterms:modified>
</cp:coreProperties>
</file>